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Kollektif Bold" charset="1" panose="020B0604020101010102"/>
      <p:regular r:id="rId17"/>
    </p:embeddedFont>
    <p:embeddedFont>
      <p:font typeface="Kollektif" charset="1" panose="020B0604020101010102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028766" y="-5114975"/>
            <a:ext cx="24031566" cy="20516950"/>
          </a:xfrm>
          <a:custGeom>
            <a:avLst/>
            <a:gdLst/>
            <a:ahLst/>
            <a:cxnLst/>
            <a:rect r="r" b="b" t="t" l="l"/>
            <a:pathLst>
              <a:path h="20516950" w="24031566">
                <a:moveTo>
                  <a:pt x="0" y="0"/>
                </a:moveTo>
                <a:lnTo>
                  <a:pt x="24031567" y="0"/>
                </a:lnTo>
                <a:lnTo>
                  <a:pt x="24031567" y="20516950"/>
                </a:lnTo>
                <a:lnTo>
                  <a:pt x="0" y="205169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32599"/>
            <a:ext cx="615445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00"/>
              </a:lnSpc>
            </a:pPr>
            <a:r>
              <a:rPr lang="en-US" sz="1400" spc="-58" b="tru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Pl / SQL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856943" y="432599"/>
            <a:ext cx="402357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b="true" sz="1400" spc="-5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2024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47760" y="3134709"/>
            <a:ext cx="9584519" cy="2008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7"/>
              </a:lnSpc>
              <a:spcBef>
                <a:spcPct val="0"/>
              </a:spcBef>
            </a:pPr>
            <a:r>
              <a:rPr lang="en-US" b="true" sz="15517" spc="-651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FDTMS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947760" y="5612654"/>
            <a:ext cx="9399775" cy="894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1"/>
              </a:lnSpc>
              <a:spcBef>
                <a:spcPct val="0"/>
              </a:spcBef>
            </a:pPr>
            <a:r>
              <a:rPr lang="en-US" b="true" sz="3521" spc="-14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Fraud Detection &amp; Transaction Monitoring System</a:t>
            </a:r>
          </a:p>
          <a:p>
            <a:pPr algn="ctr">
              <a:lnSpc>
                <a:spcPts val="3521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327403" y="6545680"/>
            <a:ext cx="12640488" cy="310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55"/>
              </a:lnSpc>
              <a:spcBef>
                <a:spcPct val="0"/>
              </a:spcBef>
            </a:pPr>
            <a:r>
              <a:rPr lang="en-US" b="true" sz="2355" spc="-9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Real-Time High-Value Withdrawal Detection and Automated Processing Halt Using Oracle PL/ SQL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99072" y="9599611"/>
            <a:ext cx="4821400" cy="461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7"/>
              </a:lnSpc>
              <a:spcBef>
                <a:spcPct val="0"/>
              </a:spcBef>
            </a:pPr>
            <a:r>
              <a:rPr lang="en-US" b="true" sz="3507" spc="-14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Byiringiro Octave : 27493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104896" y="-2813394"/>
            <a:ext cx="30272701" cy="17747701"/>
          </a:xfrm>
          <a:custGeom>
            <a:avLst/>
            <a:gdLst/>
            <a:ahLst/>
            <a:cxnLst/>
            <a:rect r="r" b="b" t="t" l="l"/>
            <a:pathLst>
              <a:path h="17747701" w="30272701">
                <a:moveTo>
                  <a:pt x="0" y="0"/>
                </a:moveTo>
                <a:lnTo>
                  <a:pt x="30272701" y="0"/>
                </a:lnTo>
                <a:lnTo>
                  <a:pt x="30272701" y="17747700"/>
                </a:lnTo>
                <a:lnTo>
                  <a:pt x="0" y="17747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813" r="0" b="-228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1071" y="2234189"/>
            <a:ext cx="10783219" cy="3789150"/>
          </a:xfrm>
          <a:custGeom>
            <a:avLst/>
            <a:gdLst/>
            <a:ahLst/>
            <a:cxnLst/>
            <a:rect r="r" b="b" t="t" l="l"/>
            <a:pathLst>
              <a:path h="3789150" w="10783219">
                <a:moveTo>
                  <a:pt x="0" y="0"/>
                </a:moveTo>
                <a:lnTo>
                  <a:pt x="10783219" y="0"/>
                </a:lnTo>
                <a:lnTo>
                  <a:pt x="10783219" y="3789150"/>
                </a:lnTo>
                <a:lnTo>
                  <a:pt x="0" y="3789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957144" y="6394814"/>
            <a:ext cx="11100978" cy="3715368"/>
          </a:xfrm>
          <a:custGeom>
            <a:avLst/>
            <a:gdLst/>
            <a:ahLst/>
            <a:cxnLst/>
            <a:rect r="r" b="b" t="t" l="l"/>
            <a:pathLst>
              <a:path h="3715368" w="11100978">
                <a:moveTo>
                  <a:pt x="0" y="0"/>
                </a:moveTo>
                <a:lnTo>
                  <a:pt x="11100978" y="0"/>
                </a:lnTo>
                <a:lnTo>
                  <a:pt x="11100978" y="3715368"/>
                </a:lnTo>
                <a:lnTo>
                  <a:pt x="0" y="3715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32599"/>
            <a:ext cx="1397361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00"/>
              </a:lnSpc>
            </a:pPr>
            <a:r>
              <a:rPr lang="en-US" sz="1400" spc="-58" b="tru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pl / sql pany name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856943" y="432599"/>
            <a:ext cx="402357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b="true" sz="1400" spc="-5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2024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949291" y="574204"/>
            <a:ext cx="8164326" cy="463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9"/>
              </a:lnSpc>
              <a:spcBef>
                <a:spcPct val="0"/>
              </a:spcBef>
            </a:pPr>
            <a:r>
              <a:rPr lang="en-US" b="true" sz="3459" spc="-145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Technical Results &amp; System Validation Proof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95508" y="1450347"/>
            <a:ext cx="3661106" cy="412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3"/>
              </a:lnSpc>
              <a:spcBef>
                <a:spcPct val="0"/>
              </a:spcBef>
            </a:pPr>
            <a:r>
              <a:rPr lang="en-US" b="true" sz="2963" spc="-124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Key Validation Proofs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928180" y="1449042"/>
            <a:ext cx="8947427" cy="412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3"/>
              </a:lnSpc>
              <a:spcBef>
                <a:spcPct val="0"/>
              </a:spcBef>
            </a:pPr>
            <a:r>
              <a:rPr lang="en-US" b="true" sz="2963" spc="-124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creating the tables “transaction_rec, and batch control”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168144" y="-2220441"/>
            <a:ext cx="29306961" cy="12507441"/>
          </a:xfrm>
          <a:custGeom>
            <a:avLst/>
            <a:gdLst/>
            <a:ahLst/>
            <a:cxnLst/>
            <a:rect r="r" b="b" t="t" l="l"/>
            <a:pathLst>
              <a:path h="12507441" w="29306961">
                <a:moveTo>
                  <a:pt x="0" y="0"/>
                </a:moveTo>
                <a:lnTo>
                  <a:pt x="29306961" y="0"/>
                </a:lnTo>
                <a:lnTo>
                  <a:pt x="29306961" y="12507441"/>
                </a:lnTo>
                <a:lnTo>
                  <a:pt x="0" y="125074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9926" r="0" b="-4992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54534" y="1310644"/>
            <a:ext cx="9403682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</a:t>
            </a:r>
            <a:r>
              <a:rPr lang="en-US" sz="2100" strike="noStrike" u="none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uccessful implementation of a complete, end-to-end fraud management system entirely within the Oracle Database ecosystem.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76063" y="278928"/>
            <a:ext cx="11868001" cy="797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0"/>
              </a:lnSpc>
              <a:spcBef>
                <a:spcPct val="0"/>
              </a:spcBef>
            </a:pPr>
            <a:r>
              <a:rPr lang="en-US" sz="59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Conclusion, Future Scope, &amp; Q&amp;A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56943" y="432599"/>
            <a:ext cx="402357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b="true" sz="1400" spc="-5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2024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11910" y="3116686"/>
            <a:ext cx="13144438" cy="1861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23070" indent="-261535" lvl="1">
              <a:lnSpc>
                <a:spcPts val="2422"/>
              </a:lnSpc>
              <a:buFont typeface="Arial"/>
              <a:buChar char="•"/>
            </a:pPr>
            <a:r>
              <a:rPr lang="en-US" b="true" sz="2422" spc="-101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Req</a:t>
            </a:r>
            <a:r>
              <a:rPr lang="en-US" b="true" sz="2422" spc="-101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uirement Fulfillment: Successfully implemented all technical phases (I-VIII), delivering a complete, integrated FDTMS solution.</a:t>
            </a:r>
          </a:p>
          <a:p>
            <a:pPr algn="ctr" marL="523070" indent="-261535" lvl="1">
              <a:lnSpc>
                <a:spcPts val="2422"/>
              </a:lnSpc>
              <a:buFont typeface="Arial"/>
              <a:buChar char="•"/>
            </a:pPr>
            <a:r>
              <a:rPr lang="en-US" b="true" sz="2422" spc="-101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System Proactiveness: Transformed passive data into a proactive, rule-based fraud detection engine using native Oracle PL/SQL.</a:t>
            </a:r>
          </a:p>
          <a:p>
            <a:pPr algn="ctr" marL="523070" indent="-261535" lvl="1">
              <a:lnSpc>
                <a:spcPts val="2422"/>
              </a:lnSpc>
              <a:buFont typeface="Arial"/>
              <a:buChar char="•"/>
            </a:pPr>
            <a:r>
              <a:rPr lang="en-US" b="true" sz="2422" spc="-101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Core Success: Validated the system's ability to automatically HALT high-risk transactions and provide real-time operational insights via Power BI.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5085" y="2348776"/>
            <a:ext cx="3810650" cy="505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1"/>
              </a:lnSpc>
              <a:spcBef>
                <a:spcPct val="0"/>
              </a:spcBef>
            </a:pP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</a:t>
            </a: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Project 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5567248"/>
            <a:ext cx="5034470" cy="981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1"/>
              </a:lnSpc>
              <a:spcBef>
                <a:spcPct val="0"/>
              </a:spcBef>
            </a:pP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Futu</a:t>
            </a: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re Scope &amp; Enhancements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7120111"/>
            <a:ext cx="17062249" cy="190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9749" indent="-269875" lvl="1">
              <a:lnSpc>
                <a:spcPts val="2499"/>
              </a:lnSpc>
              <a:buFont typeface="Arial"/>
              <a:buChar char="•"/>
            </a:pPr>
            <a:r>
              <a:rPr lang="en-US" b="true" sz="2499" spc="-104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Dynamic Rule Engine: Externalize all fraud thresholds ( $5,000 limit) into a configuration table to allow business users to update rules without code modification.</a:t>
            </a:r>
          </a:p>
          <a:p>
            <a:pPr algn="ctr" marL="539749" indent="-269875" lvl="1">
              <a:lnSpc>
                <a:spcPts val="2499"/>
              </a:lnSpc>
              <a:buFont typeface="Arial"/>
              <a:buChar char="•"/>
            </a:pPr>
            <a:r>
              <a:rPr lang="en-US" b="true" sz="2499" spc="-104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ML Integration: Implement analytical models to detect evolving, non-static fraud patterns not covered by current static rules.</a:t>
            </a:r>
          </a:p>
          <a:p>
            <a:pPr algn="ctr" marL="539749" indent="-269875" lvl="1">
              <a:lnSpc>
                <a:spcPts val="2499"/>
              </a:lnSpc>
              <a:buFont typeface="Arial"/>
              <a:buChar char="•"/>
            </a:pPr>
            <a:r>
              <a:rPr lang="en-US" b="true" sz="2499" spc="-104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Automated Workflow: Integrate external applications to manage the manual review queue, enabling analysts to release cleared batches directly.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859179" y="9374361"/>
            <a:ext cx="5916974" cy="505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1"/>
              </a:lnSpc>
              <a:spcBef>
                <a:spcPct val="0"/>
              </a:spcBef>
            </a:pP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Thank you for your attention.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93583" y="-11224988"/>
            <a:ext cx="34111196" cy="27885902"/>
          </a:xfrm>
          <a:custGeom>
            <a:avLst/>
            <a:gdLst/>
            <a:ahLst/>
            <a:cxnLst/>
            <a:rect r="r" b="b" t="t" l="l"/>
            <a:pathLst>
              <a:path h="27885902" w="34111196">
                <a:moveTo>
                  <a:pt x="0" y="0"/>
                </a:moveTo>
                <a:lnTo>
                  <a:pt x="34111196" y="0"/>
                </a:lnTo>
                <a:lnTo>
                  <a:pt x="34111196" y="27885902"/>
                </a:lnTo>
                <a:lnTo>
                  <a:pt x="0" y="2788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340983" y="433437"/>
            <a:ext cx="13537041" cy="1390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496"/>
              </a:lnSpc>
              <a:spcBef>
                <a:spcPct val="0"/>
              </a:spcBef>
            </a:pPr>
            <a:r>
              <a:rPr lang="en-US" b="true" sz="10496" spc="-44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Problem &amp; Context</a:t>
            </a:r>
            <a:r>
              <a:rPr lang="en-US" b="true" sz="10496" spc="-440" strike="noStrike" u="non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856943" y="432599"/>
            <a:ext cx="402357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b="true" sz="1400" spc="-5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2024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44091" y="5743718"/>
            <a:ext cx="16999819" cy="27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4"/>
              </a:lnSpc>
              <a:spcBef>
                <a:spcPct val="0"/>
              </a:spcBef>
            </a:pPr>
            <a:r>
              <a:rPr lang="en-US" b="true" sz="3644" spc="-153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Commercial banks in East Africa and worldwide lose hundreds of millions annually due to unauthorized high-value withdrawals executed during automated nightly batch processing. Current core banking systems process thousands of transactions blindly without real-time risk checks. A single withdrawal of $50,000 or more, if fraudulent or mistaken, can cause irreversible financial and reputational damage before human review occurs the next day.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256290" y="-10471747"/>
            <a:ext cx="32800490" cy="26814401"/>
          </a:xfrm>
          <a:custGeom>
            <a:avLst/>
            <a:gdLst/>
            <a:ahLst/>
            <a:cxnLst/>
            <a:rect r="r" b="b" t="t" l="l"/>
            <a:pathLst>
              <a:path h="26814401" w="32800490">
                <a:moveTo>
                  <a:pt x="0" y="0"/>
                </a:moveTo>
                <a:lnTo>
                  <a:pt x="32800490" y="0"/>
                </a:lnTo>
                <a:lnTo>
                  <a:pt x="32800490" y="26814401"/>
                </a:lnTo>
                <a:lnTo>
                  <a:pt x="0" y="268144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28655" y="871007"/>
            <a:ext cx="16230600" cy="1224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9196"/>
              </a:lnSpc>
              <a:spcBef>
                <a:spcPct val="0"/>
              </a:spcBef>
            </a:pPr>
            <a:r>
              <a:rPr lang="en-US" b="true" sz="9196" spc="-386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Solution, Objectives &amp; Scope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29823" y="2424783"/>
            <a:ext cx="17714902" cy="1097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10"/>
              </a:lnSpc>
              <a:spcBef>
                <a:spcPct val="0"/>
              </a:spcBef>
            </a:pPr>
            <a:r>
              <a:rPr lang="en-US" sz="4210" spc="-176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Build a production-ready Oracle solution using PL/SQL packages to enforce the $50,000$ threshold.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49968" y="5008616"/>
            <a:ext cx="10692330" cy="43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99"/>
              </a:lnSpc>
              <a:spcBef>
                <a:spcPct val="0"/>
              </a:spcBef>
            </a:pPr>
            <a:r>
              <a:rPr lang="en-US" b="true" sz="3299" spc="-13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Real-</a:t>
            </a:r>
            <a:r>
              <a:rPr lang="en-US" b="true" sz="3299" spc="-13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Time Circuit Breaker with Atomic Rollback: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7521397" y="-173253"/>
            <a:ext cx="11664230" cy="12299058"/>
          </a:xfrm>
          <a:custGeom>
            <a:avLst/>
            <a:gdLst/>
            <a:ahLst/>
            <a:cxnLst/>
            <a:rect r="r" b="b" t="t" l="l"/>
            <a:pathLst>
              <a:path h="12299058" w="11664230">
                <a:moveTo>
                  <a:pt x="0" y="0"/>
                </a:moveTo>
                <a:lnTo>
                  <a:pt x="11664231" y="0"/>
                </a:lnTo>
                <a:lnTo>
                  <a:pt x="11664231" y="12299058"/>
                </a:lnTo>
                <a:lnTo>
                  <a:pt x="0" y="122990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842" t="0" r="-6842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7" id="7"/>
          <p:cNvSpPr/>
          <p:nvPr/>
        </p:nvSpPr>
        <p:spPr>
          <a:xfrm flipH="true" flipV="true">
            <a:off x="3561083" y="4667482"/>
            <a:ext cx="0" cy="518409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3439777" y="5050731"/>
            <a:ext cx="242612" cy="275812"/>
            <a:chOff x="0" y="0"/>
            <a:chExt cx="71496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14960" cy="812800"/>
            </a:xfrm>
            <a:custGeom>
              <a:avLst/>
              <a:gdLst/>
              <a:ahLst/>
              <a:cxnLst/>
              <a:rect r="r" b="b" t="t" l="l"/>
              <a:pathLst>
                <a:path h="812800" w="714960">
                  <a:moveTo>
                    <a:pt x="357480" y="0"/>
                  </a:moveTo>
                  <a:cubicBezTo>
                    <a:pt x="160049" y="0"/>
                    <a:pt x="0" y="181951"/>
                    <a:pt x="0" y="406400"/>
                  </a:cubicBezTo>
                  <a:cubicBezTo>
                    <a:pt x="0" y="630849"/>
                    <a:pt x="160049" y="812800"/>
                    <a:pt x="357480" y="812800"/>
                  </a:cubicBezTo>
                  <a:cubicBezTo>
                    <a:pt x="554911" y="812800"/>
                    <a:pt x="714960" y="630849"/>
                    <a:pt x="714960" y="406400"/>
                  </a:cubicBezTo>
                  <a:cubicBezTo>
                    <a:pt x="714960" y="181951"/>
                    <a:pt x="554911" y="0"/>
                    <a:pt x="35748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67028" y="85725"/>
              <a:ext cx="580905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3561083" y="9004412"/>
            <a:ext cx="1740069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3475358" y="7241069"/>
            <a:ext cx="242612" cy="275812"/>
            <a:chOff x="0" y="0"/>
            <a:chExt cx="71496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14960" cy="812800"/>
            </a:xfrm>
            <a:custGeom>
              <a:avLst/>
              <a:gdLst/>
              <a:ahLst/>
              <a:cxnLst/>
              <a:rect r="r" b="b" t="t" l="l"/>
              <a:pathLst>
                <a:path h="812800" w="714960">
                  <a:moveTo>
                    <a:pt x="357480" y="0"/>
                  </a:moveTo>
                  <a:cubicBezTo>
                    <a:pt x="160049" y="0"/>
                    <a:pt x="0" y="181951"/>
                    <a:pt x="0" y="406400"/>
                  </a:cubicBezTo>
                  <a:cubicBezTo>
                    <a:pt x="0" y="630849"/>
                    <a:pt x="160049" y="812800"/>
                    <a:pt x="357480" y="812800"/>
                  </a:cubicBezTo>
                  <a:cubicBezTo>
                    <a:pt x="554911" y="812800"/>
                    <a:pt x="714960" y="630849"/>
                    <a:pt x="714960" y="406400"/>
                  </a:cubicBezTo>
                  <a:cubicBezTo>
                    <a:pt x="714960" y="181951"/>
                    <a:pt x="554911" y="0"/>
                    <a:pt x="35748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67028" y="85725"/>
              <a:ext cx="580905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3561083" y="5198163"/>
            <a:ext cx="1740069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3446783" y="8866506"/>
            <a:ext cx="242612" cy="275812"/>
            <a:chOff x="0" y="0"/>
            <a:chExt cx="71496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14960" cy="812800"/>
            </a:xfrm>
            <a:custGeom>
              <a:avLst/>
              <a:gdLst/>
              <a:ahLst/>
              <a:cxnLst/>
              <a:rect r="r" b="b" t="t" l="l"/>
              <a:pathLst>
                <a:path h="812800" w="714960">
                  <a:moveTo>
                    <a:pt x="357480" y="0"/>
                  </a:moveTo>
                  <a:cubicBezTo>
                    <a:pt x="160049" y="0"/>
                    <a:pt x="0" y="181951"/>
                    <a:pt x="0" y="406400"/>
                  </a:cubicBezTo>
                  <a:cubicBezTo>
                    <a:pt x="0" y="630849"/>
                    <a:pt x="160049" y="812800"/>
                    <a:pt x="357480" y="812800"/>
                  </a:cubicBezTo>
                  <a:cubicBezTo>
                    <a:pt x="554911" y="812800"/>
                    <a:pt x="714960" y="630849"/>
                    <a:pt x="714960" y="406400"/>
                  </a:cubicBezTo>
                  <a:cubicBezTo>
                    <a:pt x="714960" y="181951"/>
                    <a:pt x="554911" y="0"/>
                    <a:pt x="35748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67028" y="85725"/>
              <a:ext cx="580905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AutoShape 19" id="19"/>
          <p:cNvSpPr/>
          <p:nvPr/>
        </p:nvSpPr>
        <p:spPr>
          <a:xfrm>
            <a:off x="3634764" y="7412106"/>
            <a:ext cx="1740069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4965172" y="7222559"/>
            <a:ext cx="10692330" cy="43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99"/>
              </a:lnSpc>
              <a:spcBef>
                <a:spcPct val="0"/>
              </a:spcBef>
            </a:pPr>
            <a:r>
              <a:rPr lang="en-US" b="true" sz="3299" spc="-13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Critical</a:t>
            </a:r>
            <a:r>
              <a:rPr lang="en-US" b="true" sz="3299" spc="-13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Compliance Restriction via Database Trigger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649968" y="8822056"/>
            <a:ext cx="10692330" cy="43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99"/>
              </a:lnSpc>
              <a:spcBef>
                <a:spcPct val="0"/>
              </a:spcBef>
            </a:pPr>
            <a:r>
              <a:rPr lang="en-US" b="true" sz="3299" spc="-13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Co</a:t>
            </a:r>
            <a:r>
              <a:rPr lang="en-US" b="true" sz="3299" spc="-13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mprehensive, Autonomous Audit Trail 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569456" y="-3200031"/>
            <a:ext cx="31933385" cy="14665857"/>
          </a:xfrm>
          <a:custGeom>
            <a:avLst/>
            <a:gdLst/>
            <a:ahLst/>
            <a:cxnLst/>
            <a:rect r="r" b="b" t="t" l="l"/>
            <a:pathLst>
              <a:path h="14665857" w="31933385">
                <a:moveTo>
                  <a:pt x="0" y="0"/>
                </a:moveTo>
                <a:lnTo>
                  <a:pt x="31933385" y="0"/>
                </a:lnTo>
                <a:lnTo>
                  <a:pt x="31933385" y="14665857"/>
                </a:lnTo>
                <a:lnTo>
                  <a:pt x="0" y="146658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2947" r="0" b="-429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723049" y="603885"/>
            <a:ext cx="14223968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Databas</a:t>
            </a:r>
            <a:r>
              <a:rPr lang="en-US" sz="7200" strike="noStrike" u="none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 Architecture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856943" y="432599"/>
            <a:ext cx="402357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b="true" sz="1400" spc="-5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2024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379176" y="2479866"/>
            <a:ext cx="4028750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  <a:spcBef>
                <a:spcPct val="0"/>
              </a:spcBef>
            </a:pPr>
            <a:r>
              <a:rPr lang="en-US" b="true" sz="6000" spc="-252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Key Entities: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257894" y="5248275"/>
            <a:ext cx="17947017" cy="309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  <a:spcBef>
                <a:spcPct val="0"/>
              </a:spcBef>
            </a:pPr>
            <a:r>
              <a:rPr lang="en-US" b="true" sz="6000" spc="-252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BANK_TRANSACTIONS,  </a:t>
            </a:r>
            <a:r>
              <a:rPr lang="en-US" b="true" sz="6000" spc="-252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ACCOUNTS,FDTMS_BATCH_CONTROL, and FDTMS_AUDIT_LOG. Normalization: </a:t>
            </a:r>
            <a:r>
              <a:rPr lang="en-US" sz="6000" spc="-252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All tables are normalized to 3NF.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01520" y="-9646026"/>
            <a:ext cx="13260440" cy="12299058"/>
          </a:xfrm>
          <a:custGeom>
            <a:avLst/>
            <a:gdLst/>
            <a:ahLst/>
            <a:cxnLst/>
            <a:rect r="r" b="b" t="t" l="l"/>
            <a:pathLst>
              <a:path h="12299058" w="13260440">
                <a:moveTo>
                  <a:pt x="0" y="0"/>
                </a:moveTo>
                <a:lnTo>
                  <a:pt x="13260440" y="0"/>
                </a:lnTo>
                <a:lnTo>
                  <a:pt x="13260440" y="12299058"/>
                </a:lnTo>
                <a:lnTo>
                  <a:pt x="0" y="12299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3" id="3"/>
          <p:cNvSpPr/>
          <p:nvPr/>
        </p:nvSpPr>
        <p:spPr>
          <a:xfrm flipV="true">
            <a:off x="7062711" y="0"/>
            <a:ext cx="0" cy="1028700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6924805" y="501703"/>
            <a:ext cx="275812" cy="27581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7062711" y="639609"/>
            <a:ext cx="1978192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6924805" y="1600159"/>
            <a:ext cx="275812" cy="27581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7062711" y="1738065"/>
            <a:ext cx="1978192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6924805" y="2920780"/>
            <a:ext cx="275812" cy="275812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7062711" y="3058686"/>
            <a:ext cx="1978192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6924805" y="4496213"/>
            <a:ext cx="275812" cy="27581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AutoShape 19" id="19"/>
          <p:cNvSpPr/>
          <p:nvPr/>
        </p:nvSpPr>
        <p:spPr>
          <a:xfrm>
            <a:off x="7062711" y="4634119"/>
            <a:ext cx="1978192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598877" y="510275"/>
            <a:ext cx="5005311" cy="2802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Business Process Model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065053" y="338730"/>
            <a:ext cx="7767740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6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1. Submit Batch of</a:t>
            </a:r>
            <a:r>
              <a:rPr lang="en-US" b="true" sz="3200" strike="noStrike" u="non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Transactions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91560" y="812440"/>
            <a:ext cx="7767740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T</a:t>
            </a:r>
            <a:r>
              <a:rPr lang="en-US" sz="2100" strike="noStrike" u="none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ransfers data to the database.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7259300" y="442124"/>
            <a:ext cx="402357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b="true" sz="1400" spc="-5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2024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65527" y="5848985"/>
            <a:ext cx="6221153" cy="3118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4167"/>
              </a:lnSpc>
              <a:spcBef>
                <a:spcPct val="0"/>
              </a:spcBef>
            </a:pPr>
            <a:r>
              <a:rPr lang="en-US" sz="2976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Illustration of the workflow of transaction processing, emphasizing the point where the PL/SQL system intervenes to enforce the circuit breaker logic.</a:t>
            </a:r>
          </a:p>
          <a:p>
            <a:pPr algn="just" marL="0" indent="0" lvl="1">
              <a:lnSpc>
                <a:spcPts val="4167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8982895" y="1437186"/>
            <a:ext cx="7767740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6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2. Execute process_batch_tr</a:t>
            </a:r>
            <a:r>
              <a:rPr lang="en-US" b="true" sz="3200" strike="noStrike" u="non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ansactions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144000" y="1910896"/>
            <a:ext cx="7767740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     The PL/SQL P</a:t>
            </a:r>
            <a:r>
              <a:rPr lang="en-US" sz="2100" strike="noStrike" u="none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ackage (FDTMS_PKG) takes control.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144000" y="2757807"/>
            <a:ext cx="7767740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6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3.</a:t>
            </a:r>
            <a:r>
              <a:rPr lang="en-US" b="true" sz="3200" strike="noStrike" u="non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CRITICAL DECISION POINT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144000" y="3231517"/>
            <a:ext cx="7767740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Checks if t</a:t>
            </a:r>
            <a:r>
              <a:rPr lang="en-US" sz="2100" strike="noStrike" u="none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rans_type = 'WITHDRAWAL' AND amount &gt;= \$50,000 (c_fraud_threshold).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144000" y="4333240"/>
            <a:ext cx="7767740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6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4.</a:t>
            </a:r>
            <a:r>
              <a:rPr lang="en-US" b="true" sz="3200" strike="noStrike" u="non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HALT &amp; ROLLBACK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144000" y="4806950"/>
            <a:ext cx="7767740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If Y</a:t>
            </a:r>
            <a:r>
              <a:rPr lang="en-US" sz="2100" strike="noStrike" u="none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ES, the system executes the GOTO statement to force a ROLLBACK, logs the alert, and updates the batch status to HALTED.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6924805" y="6183408"/>
            <a:ext cx="275812" cy="275812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AutoShape 34" id="34"/>
          <p:cNvSpPr/>
          <p:nvPr/>
        </p:nvSpPr>
        <p:spPr>
          <a:xfrm>
            <a:off x="7062711" y="6321314"/>
            <a:ext cx="1978192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5" id="35"/>
          <p:cNvSpPr txBox="true"/>
          <p:nvPr/>
        </p:nvSpPr>
        <p:spPr>
          <a:xfrm rot="0">
            <a:off x="9144000" y="6020435"/>
            <a:ext cx="7767740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6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5.</a:t>
            </a:r>
            <a:r>
              <a:rPr lang="en-US" b="true" sz="3200" strike="noStrike" u="non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Manual Review Queue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144000" y="6494145"/>
            <a:ext cx="7767740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If s</a:t>
            </a:r>
            <a:r>
              <a:rPr lang="en-US" sz="2100" strike="noStrike" u="none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tatus is HALTED, the transaction waits for human review (decision to clear or permanently reject).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7062711" y="8280178"/>
            <a:ext cx="275812" cy="275812"/>
            <a:chOff x="0" y="0"/>
            <a:chExt cx="812800" cy="8128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AutoShape 40" id="40"/>
          <p:cNvSpPr/>
          <p:nvPr/>
        </p:nvSpPr>
        <p:spPr>
          <a:xfrm>
            <a:off x="7200617" y="8418084"/>
            <a:ext cx="1978192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1" id="41"/>
          <p:cNvSpPr txBox="true"/>
          <p:nvPr/>
        </p:nvSpPr>
        <p:spPr>
          <a:xfrm rot="0">
            <a:off x="9281906" y="8117205"/>
            <a:ext cx="7767740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60"/>
              </a:lnSpc>
              <a:spcBef>
                <a:spcPct val="0"/>
              </a:spcBef>
            </a:pPr>
            <a:r>
              <a:rPr lang="en-US" b="true" sz="320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6.</a:t>
            </a:r>
            <a:r>
              <a:rPr lang="en-US" b="true" sz="3200" strike="noStrike" u="non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Commit or Clear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281906" y="8590915"/>
            <a:ext cx="7767740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1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If </a:t>
            </a:r>
            <a:r>
              <a:rPr lang="en-US" sz="2100" strike="noStrike" u="none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the initial decision was NO, or if the review clears the batch, the remaining transactions are updated to CLEARED and committed.</a:t>
            </a:r>
          </a:p>
          <a:p>
            <a:pPr algn="just"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036000">
            <a:off x="-7438272" y="-11785663"/>
            <a:ext cx="32688447" cy="31279387"/>
          </a:xfrm>
          <a:custGeom>
            <a:avLst/>
            <a:gdLst/>
            <a:ahLst/>
            <a:cxnLst/>
            <a:rect r="r" b="b" t="t" l="l"/>
            <a:pathLst>
              <a:path h="31279387" w="32688447">
                <a:moveTo>
                  <a:pt x="32688448" y="18843057"/>
                </a:moveTo>
                <a:lnTo>
                  <a:pt x="10617517" y="31279387"/>
                </a:lnTo>
                <a:lnTo>
                  <a:pt x="0" y="12436330"/>
                </a:lnTo>
                <a:lnTo>
                  <a:pt x="22070931" y="0"/>
                </a:lnTo>
                <a:lnTo>
                  <a:pt x="32688448" y="18843057"/>
                </a:lnTo>
                <a:close/>
              </a:path>
            </a:pathLst>
          </a:custGeom>
          <a:blipFill>
            <a:blip r:embed="rId2"/>
            <a:stretch>
              <a:fillRect l="-3665" t="-718" r="-15692" b="-5774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1579112" y="463952"/>
            <a:ext cx="13709714" cy="624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718"/>
              </a:lnSpc>
              <a:spcBef>
                <a:spcPct val="0"/>
              </a:spcBef>
            </a:pPr>
            <a:r>
              <a:rPr lang="en-US" b="true" sz="4718" spc="-19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Technical Foundation The PL/SQL Core Logic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86102" y="1419636"/>
            <a:ext cx="10239701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9"/>
              </a:lnSpc>
              <a:spcBef>
                <a:spcPct val="0"/>
              </a:spcBef>
            </a:pPr>
            <a:r>
              <a:rPr lang="en-US" sz="5499" spc="-23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Oracle Database (PDB) and PL/SQL.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6323" y="2976604"/>
            <a:ext cx="7296908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  <a:r>
              <a:rPr lang="en-US" sz="5000" spc="-21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Key Technical Achievements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62275" y="4446629"/>
            <a:ext cx="15497025" cy="5221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9"/>
              </a:lnSpc>
              <a:spcBef>
                <a:spcPct val="0"/>
              </a:spcBef>
            </a:pPr>
            <a:r>
              <a:rPr lang="en-US" b="true" sz="3149" spc="-132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Centralized Logic: </a:t>
            </a:r>
          </a:p>
          <a:p>
            <a:pPr algn="ctr">
              <a:lnSpc>
                <a:spcPts val="3149"/>
              </a:lnSpc>
              <a:spcBef>
                <a:spcPct val="0"/>
              </a:spcBef>
            </a:pPr>
            <a:r>
              <a:rPr lang="en-US" b="true" sz="3149" spc="-132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All core fraud detection, logging, and status control are encapsulated in the FDTMS_PKG package.</a:t>
            </a:r>
          </a:p>
          <a:p>
            <a:pPr algn="ctr">
              <a:lnSpc>
                <a:spcPts val="3149"/>
              </a:lnSpc>
              <a:spcBef>
                <a:spcPct val="0"/>
              </a:spcBef>
            </a:pPr>
          </a:p>
          <a:p>
            <a:pPr algn="ctr">
              <a:lnSpc>
                <a:spcPts val="3149"/>
              </a:lnSpc>
              <a:spcBef>
                <a:spcPct val="0"/>
              </a:spcBef>
            </a:pPr>
            <a:r>
              <a:rPr lang="en-US" b="true" sz="3149" spc="-132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Atomic Rollback: </a:t>
            </a:r>
          </a:p>
          <a:p>
            <a:pPr algn="ctr">
              <a:lnSpc>
                <a:spcPts val="3149"/>
              </a:lnSpc>
              <a:spcBef>
                <a:spcPct val="0"/>
              </a:spcBef>
            </a:pPr>
            <a:r>
              <a:rPr lang="en-US" b="true" sz="3149" spc="-132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The procedure uses a GOTO statement to bypass normal processing and trigger a database rollback. This ensures that if the $\text{\$50,000}$ threshold is met, the high-risk transaction and any previously processed transactions in that batch are never committed.</a:t>
            </a:r>
          </a:p>
          <a:p>
            <a:pPr algn="ctr">
              <a:lnSpc>
                <a:spcPts val="3149"/>
              </a:lnSpc>
              <a:spcBef>
                <a:spcPct val="0"/>
              </a:spcBef>
            </a:pPr>
          </a:p>
          <a:p>
            <a:pPr algn="ctr">
              <a:lnSpc>
                <a:spcPts val="3149"/>
              </a:lnSpc>
              <a:spcBef>
                <a:spcPct val="0"/>
              </a:spcBef>
            </a:pPr>
            <a:r>
              <a:rPr lang="en-US" b="true" sz="3149" spc="-132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Autonomous Logging: </a:t>
            </a:r>
          </a:p>
          <a:p>
            <a:pPr algn="ctr">
              <a:lnSpc>
                <a:spcPts val="3149"/>
              </a:lnSpc>
              <a:spcBef>
                <a:spcPct val="0"/>
              </a:spcBef>
            </a:pPr>
            <a:r>
              <a:rPr lang="en-US" b="true" sz="3149" spc="-132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Critical status updates and fraud alerts use PRAGMA AUTONOMOUS_TRANSACTION to guarantee that the alert is recorded in the FDTMS_AUDIT_LOG and the batch status is updated, even if the main transaction is rolled back.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6268" y="630084"/>
            <a:ext cx="14828579" cy="10783920"/>
          </a:xfrm>
          <a:custGeom>
            <a:avLst/>
            <a:gdLst/>
            <a:ahLst/>
            <a:cxnLst/>
            <a:rect r="r" b="b" t="t" l="l"/>
            <a:pathLst>
              <a:path h="10783920" w="14828579">
                <a:moveTo>
                  <a:pt x="0" y="0"/>
                </a:moveTo>
                <a:lnTo>
                  <a:pt x="14828579" y="0"/>
                </a:lnTo>
                <a:lnTo>
                  <a:pt x="14828579" y="10783920"/>
                </a:lnTo>
                <a:lnTo>
                  <a:pt x="0" y="107839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698" r="0" b="-86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88397" y="604049"/>
            <a:ext cx="10735696" cy="2516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98"/>
              </a:lnSpc>
              <a:spcBef>
                <a:spcPct val="0"/>
              </a:spcBef>
            </a:pPr>
            <a:r>
              <a:rPr lang="en-US" b="true" sz="9698" spc="-40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Compli</a:t>
            </a:r>
            <a:r>
              <a:rPr lang="en-US" b="true" sz="9698" spc="-407" strike="noStrike" u="non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ance and Auditing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200096" y="3359767"/>
            <a:ext cx="12804764" cy="61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900"/>
              </a:lnSpc>
              <a:spcBef>
                <a:spcPct val="0"/>
              </a:spcBef>
            </a:pPr>
            <a:r>
              <a:rPr lang="en-US" sz="3500" strike="noStrike" u="none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Implementation of triggers for security and auditing.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56943" y="432599"/>
            <a:ext cx="402357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b="true" sz="1400" spc="-5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2024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65703" y="6042634"/>
            <a:ext cx="16093597" cy="3215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0554" indent="-280277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Non-Negotiable Security: DML operations on core transaction data are disabled on Weekdays and Public Holidays via the TRG_BANK_TRANSACTIONS_RESTRICT trigger.</a:t>
            </a:r>
          </a:p>
          <a:p>
            <a:pPr algn="ctr" marL="560554" indent="-280277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Irrefutable Compliance: All DML attempts are logged in the FDTMS_AUDIT_LOG using an Autonomous Transaction, guaranteeing an audit trail even if the DML fails or the main session rolls back.</a:t>
            </a:r>
          </a:p>
          <a:p>
            <a:pPr algn="ctr" marL="560554" indent="-280277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Advanced Trigger Use: Employed the Compound Trigger structure for efficient capture of the user and the specific DML action type (INSERT, UPDATE, DELETE) for auditing.</a:t>
            </a:r>
          </a:p>
          <a:p>
            <a:pPr algn="ctr" marL="0" indent="0" lvl="1">
              <a:lnSpc>
                <a:spcPts val="3634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209938" y="-3432054"/>
            <a:ext cx="22707876" cy="18563688"/>
          </a:xfrm>
          <a:custGeom>
            <a:avLst/>
            <a:gdLst/>
            <a:ahLst/>
            <a:cxnLst/>
            <a:rect r="r" b="b" t="t" l="l"/>
            <a:pathLst>
              <a:path h="18563688" w="22707876">
                <a:moveTo>
                  <a:pt x="22707876" y="0"/>
                </a:moveTo>
                <a:lnTo>
                  <a:pt x="0" y="0"/>
                </a:lnTo>
                <a:lnTo>
                  <a:pt x="0" y="18563688"/>
                </a:lnTo>
                <a:lnTo>
                  <a:pt x="22707876" y="18563688"/>
                </a:lnTo>
                <a:lnTo>
                  <a:pt x="2270787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344202" y="4350612"/>
            <a:ext cx="16713919" cy="4907688"/>
          </a:xfrm>
          <a:custGeom>
            <a:avLst/>
            <a:gdLst/>
            <a:ahLst/>
            <a:cxnLst/>
            <a:rect r="r" b="b" t="t" l="l"/>
            <a:pathLst>
              <a:path h="4907688" w="16713919">
                <a:moveTo>
                  <a:pt x="0" y="0"/>
                </a:moveTo>
                <a:lnTo>
                  <a:pt x="16713920" y="0"/>
                </a:lnTo>
                <a:lnTo>
                  <a:pt x="16713920" y="4907688"/>
                </a:lnTo>
                <a:lnTo>
                  <a:pt x="0" y="49076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856943" y="432599"/>
            <a:ext cx="402357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b="true" sz="1400" spc="-5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2024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97584" y="780218"/>
            <a:ext cx="10363149" cy="573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1"/>
              </a:lnSpc>
              <a:spcBef>
                <a:spcPct val="0"/>
              </a:spcBef>
            </a:pPr>
            <a:r>
              <a:rPr lang="en-US" b="true" sz="4391" spc="-184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Technical Results &amp; System Validation Proof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4202" y="1894890"/>
            <a:ext cx="4647118" cy="505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1"/>
              </a:lnSpc>
              <a:spcBef>
                <a:spcPct val="0"/>
              </a:spcBef>
            </a:pP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Key Validation Proofs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4024" y="3500780"/>
            <a:ext cx="11181809" cy="505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1"/>
              </a:lnSpc>
              <a:spcBef>
                <a:spcPct val="0"/>
              </a:spcBef>
            </a:pP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creating users and giving granting p[ermissions to users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58792">
            <a:off x="-6059591" y="-7510393"/>
            <a:ext cx="29381396" cy="27251245"/>
          </a:xfrm>
          <a:custGeom>
            <a:avLst/>
            <a:gdLst/>
            <a:ahLst/>
            <a:cxnLst/>
            <a:rect r="r" b="b" t="t" l="l"/>
            <a:pathLst>
              <a:path h="27251245" w="29381396">
                <a:moveTo>
                  <a:pt x="0" y="0"/>
                </a:moveTo>
                <a:lnTo>
                  <a:pt x="29381395" y="0"/>
                </a:lnTo>
                <a:lnTo>
                  <a:pt x="29381395" y="27251245"/>
                </a:lnTo>
                <a:lnTo>
                  <a:pt x="0" y="27251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543209" y="2873202"/>
            <a:ext cx="11141236" cy="2794886"/>
          </a:xfrm>
          <a:custGeom>
            <a:avLst/>
            <a:gdLst/>
            <a:ahLst/>
            <a:cxnLst/>
            <a:rect r="r" b="b" t="t" l="l"/>
            <a:pathLst>
              <a:path h="2794886" w="11141236">
                <a:moveTo>
                  <a:pt x="0" y="0"/>
                </a:moveTo>
                <a:lnTo>
                  <a:pt x="11141237" y="0"/>
                </a:lnTo>
                <a:lnTo>
                  <a:pt x="11141237" y="2794886"/>
                </a:lnTo>
                <a:lnTo>
                  <a:pt x="0" y="27948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44" t="0" r="-2144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87715" y="6648773"/>
            <a:ext cx="10996730" cy="2753071"/>
          </a:xfrm>
          <a:custGeom>
            <a:avLst/>
            <a:gdLst/>
            <a:ahLst/>
            <a:cxnLst/>
            <a:rect r="r" b="b" t="t" l="l"/>
            <a:pathLst>
              <a:path h="2753071" w="10996730">
                <a:moveTo>
                  <a:pt x="0" y="0"/>
                </a:moveTo>
                <a:lnTo>
                  <a:pt x="10996731" y="0"/>
                </a:lnTo>
                <a:lnTo>
                  <a:pt x="10996731" y="2753071"/>
                </a:lnTo>
                <a:lnTo>
                  <a:pt x="0" y="27530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32599"/>
            <a:ext cx="504825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00"/>
              </a:lnSpc>
            </a:pPr>
            <a:r>
              <a:rPr lang="en-US" sz="1400" spc="-58" b="true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pl / sql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856943" y="432599"/>
            <a:ext cx="402357" cy="19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b="true" sz="1400" spc="-58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2024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34495" y="520383"/>
            <a:ext cx="10363149" cy="573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1"/>
              </a:lnSpc>
              <a:spcBef>
                <a:spcPct val="0"/>
              </a:spcBef>
            </a:pPr>
            <a:r>
              <a:rPr lang="en-US" b="true" sz="4391" spc="-184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Technical Results &amp; System Validation Proof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4156" y="1404032"/>
            <a:ext cx="4647118" cy="505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1"/>
              </a:lnSpc>
              <a:spcBef>
                <a:spcPct val="0"/>
              </a:spcBef>
            </a:pP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Key Validation Proofs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034495" y="2206842"/>
            <a:ext cx="7746206" cy="505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1"/>
              </a:lnSpc>
              <a:spcBef>
                <a:spcPct val="0"/>
              </a:spcBef>
            </a:pP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creating the tables “bank transaction”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013855" y="5896010"/>
            <a:ext cx="6087882" cy="505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1"/>
              </a:lnSpc>
              <a:spcBef>
                <a:spcPct val="0"/>
              </a:spcBef>
            </a:pPr>
            <a:r>
              <a:rPr lang="en-US" b="true" sz="3761" spc="-157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creating the tables “audit log”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DAG67Ky8zyE</dc:identifier>
  <dcterms:modified xsi:type="dcterms:W3CDTF">2011-08-01T06:04:30Z</dcterms:modified>
  <cp:revision>1</cp:revision>
  <dc:title>Copy of Gradient Minimalist Business Slides</dc:title>
</cp:coreProperties>
</file>

<file path=docProps/thumbnail.jpeg>
</file>